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95" r:id="rId2"/>
    <p:sldId id="296" r:id="rId3"/>
    <p:sldId id="297" r:id="rId4"/>
    <p:sldId id="336" r:id="rId5"/>
    <p:sldId id="337" r:id="rId6"/>
    <p:sldId id="338" r:id="rId7"/>
    <p:sldId id="333" r:id="rId8"/>
    <p:sldId id="334" r:id="rId9"/>
    <p:sldId id="320" r:id="rId10"/>
    <p:sldId id="304" r:id="rId11"/>
    <p:sldId id="326" r:id="rId12"/>
    <p:sldId id="321" r:id="rId13"/>
    <p:sldId id="317" r:id="rId14"/>
    <p:sldId id="308" r:id="rId15"/>
    <p:sldId id="314" r:id="rId16"/>
    <p:sldId id="315" r:id="rId17"/>
    <p:sldId id="312" r:id="rId18"/>
    <p:sldId id="313" r:id="rId19"/>
    <p:sldId id="323" r:id="rId20"/>
    <p:sldId id="327" r:id="rId21"/>
    <p:sldId id="328" r:id="rId22"/>
    <p:sldId id="329" r:id="rId23"/>
    <p:sldId id="324" r:id="rId24"/>
    <p:sldId id="331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87D08-1A65-4276-8703-8244B59D2B14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CCDBC-6BEC-4F9A-868A-5775CEA7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50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53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14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1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847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5875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36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00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074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1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35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45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165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42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941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69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009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07C378F-A1E7-4887-8E94-947D9A0C97FF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FBEF2D-2AF4-4040-B67C-E22794E938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203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25\Desktop\6e32878542a4a6b86e640204d951fbf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3286124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сихолого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–педагогическое сопровождение и организация социально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культурной адаптации и интеграции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иностранных граждан 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опыта работы    МБОУ СШ №17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Димитровграда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25\Desktop\IMG_20241122_211450_3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14290"/>
            <a:ext cx="3085514" cy="2938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sun9-13.userapi.com/impg/Y-OA4AVdc2AykS8GI13va1FF-nKnfRmjvu3wPQ/Lfyl6FpA8Is.jpg?size=2560x1920&amp;quality=95&amp;sign=526e394d9d50b02549213deae3134d4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4000528" cy="3000396"/>
          </a:xfrm>
          <a:prstGeom prst="rect">
            <a:avLst/>
          </a:prstGeom>
          <a:noFill/>
        </p:spPr>
      </p:pic>
      <p:pic>
        <p:nvPicPr>
          <p:cNvPr id="5" name="Picture 4" descr="https://sun9-71.userapi.com/impg/N16V35P3A4OfuqlOm41N3fGW09WG3whjsVslKA/If4BEh_AUnQ.jpg?size=2560x1920&amp;quality=95&amp;sign=a267152ef00fbdb9a351af9de6e3405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29000"/>
            <a:ext cx="3976715" cy="2982536"/>
          </a:xfrm>
          <a:prstGeom prst="rect">
            <a:avLst/>
          </a:prstGeom>
          <a:noFill/>
        </p:spPr>
      </p:pic>
      <p:pic>
        <p:nvPicPr>
          <p:cNvPr id="6" name="Picture 10" descr="http://five.su/uploadedFiles/eshopimages/big/grammaticheskaya-igra-kakogo-roda-pon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214422"/>
            <a:ext cx="2671983" cy="2044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Влад\Desktop\74aa3d9a-c9c7-48f0-9e84-c071f962f2c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42976" y="4429132"/>
            <a:ext cx="2857520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28596" y="142852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адаптация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дидактические игры и упражнения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428604"/>
            <a:ext cx="744473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</a:t>
            </a:r>
          </a:p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практический диалог (речевой этикет)</a:t>
            </a:r>
          </a:p>
        </p:txBody>
      </p:sp>
      <p:pic>
        <p:nvPicPr>
          <p:cNvPr id="7" name="Picture 7" descr="C:\Users\25\Desktop\AZz3dEOjXm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857364"/>
            <a:ext cx="2563809" cy="4227253"/>
          </a:xfrm>
          <a:prstGeom prst="rect">
            <a:avLst/>
          </a:prstGeom>
          <a:noFill/>
        </p:spPr>
      </p:pic>
      <p:pic>
        <p:nvPicPr>
          <p:cNvPr id="8" name="Picture 8" descr="C:\Users\25\Desktop\LzqysNC1C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357430"/>
            <a:ext cx="4854456" cy="3560762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Users\25\Desktop\МО 28.11.24\LIloXSWjW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76872"/>
            <a:ext cx="2357454" cy="4169881"/>
          </a:xfrm>
          <a:prstGeom prst="rect">
            <a:avLst/>
          </a:prstGeom>
          <a:noFill/>
        </p:spPr>
      </p:pic>
      <p:pic>
        <p:nvPicPr>
          <p:cNvPr id="5" name="Picture 2" descr="https://sun9-15.userapi.com/impg/G2B93HtzIrO7nJJSJNOqEPdq2PEUlPQe7g5G8w/0ES_aDXdl1I.jpg?size=2560x1920&amp;quality=95&amp;sign=9d1ec612e88d363748f9476413633cd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7412" y="1428736"/>
            <a:ext cx="5334036" cy="400052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391203"/>
            <a:ext cx="79724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Психолого-педагогическая поддержка эмоционального благополучия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1429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Психолого-педагогическая поддержка и социально-педагогическое сопровождение освоения социальных навыков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 descr="C:\Users\25\Desktop\МО 28.11.24\fbYQU9U8B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857364"/>
            <a:ext cx="4500594" cy="2011203"/>
          </a:xfrm>
          <a:prstGeom prst="rect">
            <a:avLst/>
          </a:prstGeom>
          <a:noFill/>
        </p:spPr>
      </p:pic>
      <p:pic>
        <p:nvPicPr>
          <p:cNvPr id="12" name="Picture 2" descr="C:\Users\25\Desktop\МО 28.11.24\tDCIGNPXuQ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714752"/>
            <a:ext cx="2214578" cy="2952770"/>
          </a:xfrm>
          <a:prstGeom prst="rect">
            <a:avLst/>
          </a:prstGeom>
          <a:noFill/>
        </p:spPr>
      </p:pic>
      <p:pic>
        <p:nvPicPr>
          <p:cNvPr id="13" name="Picture 4" descr="C:\Users\25\Desktop\МО 28.11.24\3hNOW3c9VY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0859" y="3857628"/>
            <a:ext cx="2089544" cy="2786058"/>
          </a:xfrm>
          <a:prstGeom prst="rect">
            <a:avLst/>
          </a:prstGeom>
          <a:noFill/>
        </p:spPr>
      </p:pic>
      <p:pic>
        <p:nvPicPr>
          <p:cNvPr id="14" name="Picture 6" descr="https://sun9-54.userapi.com/impg/-7uAnI7hPGdtCiBhqSwEqGfNPxqHL8RAluvRMg/0kq0MJ0EBbE.jpg?size=2560x1144&amp;quality=95&amp;sign=f2bd839e0253939434291333f51bbfae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3939270"/>
            <a:ext cx="3000396" cy="2633001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Users\25\Desktop\МО 28.11.24\XDOrz1LD4H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00" y="2645623"/>
            <a:ext cx="4268494" cy="321471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8964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Психолого-педагогическая поддержка и социально-педагогическое сопровождение освоения культурных правил и норм, необходимых для успешного включения в образовательное пространство школы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" descr="C:\Users\25\Desktop\feZGjnNPhI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3" y="3714752"/>
            <a:ext cx="4190997" cy="314324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16015" y="2060848"/>
            <a:ext cx="37841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посещение музеев и выставок 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25\Desktop\gIsaN2BNN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71612"/>
            <a:ext cx="6236508" cy="46773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86" y="142852"/>
            <a:ext cx="7072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русской литературой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театрализация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русских народных сказок</a:t>
            </a:r>
          </a:p>
        </p:txBody>
      </p:sp>
      <p:pic>
        <p:nvPicPr>
          <p:cNvPr id="6" name="Picture 2" descr="C:\Users\25\Desktop\I0n3ursLo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4357718" cy="3268289"/>
          </a:xfrm>
          <a:prstGeom prst="rect">
            <a:avLst/>
          </a:prstGeom>
          <a:noFill/>
        </p:spPr>
      </p:pic>
      <p:pic>
        <p:nvPicPr>
          <p:cNvPr id="7" name="Picture 3" descr="C:\Users\25\Desktop\bOm1Fj0y0D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0311" y="3286124"/>
            <a:ext cx="4493689" cy="3370267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14290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культурными традициями и народностями России</a:t>
            </a:r>
          </a:p>
        </p:txBody>
      </p:sp>
      <p:pic>
        <p:nvPicPr>
          <p:cNvPr id="5" name="Picture 4" descr="C:\Users\25\Desktop\МО 28.11.24\h2_h82dkGl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116" y="2184448"/>
            <a:ext cx="3731683" cy="2798763"/>
          </a:xfrm>
          <a:prstGeom prst="rect">
            <a:avLst/>
          </a:prstGeom>
          <a:noFill/>
        </p:spPr>
      </p:pic>
      <p:pic>
        <p:nvPicPr>
          <p:cNvPr id="8" name="Picture 2" descr="C:\Users\25\Desktop\МО 28.11.24\NOdfCsy0ug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0799" y="4384376"/>
            <a:ext cx="4397554" cy="2473624"/>
          </a:xfrm>
          <a:prstGeom prst="rect">
            <a:avLst/>
          </a:prstGeom>
          <a:noFill/>
        </p:spPr>
      </p:pic>
      <p:pic>
        <p:nvPicPr>
          <p:cNvPr id="9" name="Picture 5" descr="C:\Users\25\Desktop\МО 28.11.24\oQtbAr88_A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7155" y="1945920"/>
            <a:ext cx="3968777" cy="178595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C:\Users\25\Desktop\МО 28.11.24\LALH1oJc0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86124"/>
            <a:ext cx="4349752" cy="3262314"/>
          </a:xfrm>
          <a:prstGeom prst="rect">
            <a:avLst/>
          </a:prstGeom>
          <a:noFill/>
        </p:spPr>
      </p:pic>
      <p:pic>
        <p:nvPicPr>
          <p:cNvPr id="5" name="Picture 7" descr="C:\Users\25\Desktop\МО 28.11.24\pI7guqrnV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3936971" cy="2952728"/>
          </a:xfrm>
          <a:prstGeom prst="rect">
            <a:avLst/>
          </a:prstGeom>
          <a:noFill/>
        </p:spPr>
      </p:pic>
      <p:pic>
        <p:nvPicPr>
          <p:cNvPr id="6" name="Picture 8" descr="C:\Users\25\Desktop\МО 28.11.24\rZ4QGZAGjL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28604"/>
            <a:ext cx="3397245" cy="2547934"/>
          </a:xfrm>
          <a:prstGeom prst="rect">
            <a:avLst/>
          </a:prstGeom>
          <a:noFill/>
        </p:spPr>
      </p:pic>
      <p:pic>
        <p:nvPicPr>
          <p:cNvPr id="7" name="Picture 9" descr="C:\Users\25\Desktop\МО 28.11.24\XTZKLju8HG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608" y="3578512"/>
            <a:ext cx="3458094" cy="2850308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14290"/>
            <a:ext cx="87154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ранней профессиональной ориентации «Билет в будущее»</a:t>
            </a:r>
          </a:p>
        </p:txBody>
      </p:sp>
      <p:pic>
        <p:nvPicPr>
          <p:cNvPr id="5" name="Picture 1" descr="C:\Users\25\Desktop\МО 28.11.24\Ve4v2i4ro58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286124"/>
            <a:ext cx="4254501" cy="3190876"/>
          </a:xfrm>
          <a:prstGeom prst="rect">
            <a:avLst/>
          </a:prstGeom>
          <a:noFill/>
        </p:spPr>
      </p:pic>
      <p:pic>
        <p:nvPicPr>
          <p:cNvPr id="6" name="Picture 2" descr="C:\Users\25\Desktop\1L2K-YUt_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857364"/>
            <a:ext cx="4254501" cy="3190876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2753" y="1143000"/>
            <a:ext cx="86061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«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для вас, и для нас важно, чтобы люди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адаптировались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легко входили в нормальную жизнь в России. Ну как минимум русский язык нужно знать. Нужно понимать, что такое Россия, понимать, что такое культура России, взаимоотношения между народами России». </a:t>
            </a:r>
          </a:p>
          <a:p>
            <a:pPr algn="r"/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В.В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Путин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67151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классные и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общешкольные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</p:txBody>
      </p:sp>
      <p:pic>
        <p:nvPicPr>
          <p:cNvPr id="8" name="Picture 4" descr="C:\Users\25\Desktop\МО 28.11.24\_V9PQHsjf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214818"/>
            <a:ext cx="3286148" cy="2464612"/>
          </a:xfrm>
          <a:prstGeom prst="rect">
            <a:avLst/>
          </a:prstGeom>
          <a:noFill/>
        </p:spPr>
      </p:pic>
      <p:pic>
        <p:nvPicPr>
          <p:cNvPr id="9" name="Picture 5" descr="C:\Users\25\Desktop\МО 28.11.24\gygCsTK2IX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571612"/>
            <a:ext cx="3375972" cy="2500330"/>
          </a:xfrm>
          <a:prstGeom prst="rect">
            <a:avLst/>
          </a:prstGeom>
          <a:noFill/>
        </p:spPr>
      </p:pic>
      <p:pic>
        <p:nvPicPr>
          <p:cNvPr id="10" name="Picture 6" descr="C:\Users\25\Desktop\МО 28.11.24\HhD_aEaEK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500174"/>
            <a:ext cx="3357586" cy="251819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14290"/>
            <a:ext cx="73581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командные игры школьного и городского уровней</a:t>
            </a:r>
          </a:p>
          <a:p>
            <a:pPr algn="ctr"/>
            <a:endParaRPr lang="ru-RU" sz="2400" dirty="0"/>
          </a:p>
        </p:txBody>
      </p:sp>
      <p:pic>
        <p:nvPicPr>
          <p:cNvPr id="6" name="Picture 9" descr="C:\Users\25\Desktop\МО 28.11.24\hC61DV_eu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571876"/>
            <a:ext cx="4063998" cy="3051174"/>
          </a:xfrm>
          <a:prstGeom prst="rect">
            <a:avLst/>
          </a:prstGeom>
          <a:noFill/>
        </p:spPr>
      </p:pic>
      <p:pic>
        <p:nvPicPr>
          <p:cNvPr id="7" name="Picture 10" descr="C:\Users\25\Desktop\МО 28.11.24\KEHUiQr3ql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0" y="1412776"/>
            <a:ext cx="4643470" cy="3486231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500042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кружковую деятельность </a:t>
            </a:r>
            <a:endParaRPr lang="ru-RU" sz="3200" dirty="0"/>
          </a:p>
        </p:txBody>
      </p:sp>
      <p:pic>
        <p:nvPicPr>
          <p:cNvPr id="6" name="Picture 12" descr="C:\Users\25\Desktop\МО 28.11.24\HzxfStLHHz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285992"/>
            <a:ext cx="4857784" cy="3643338"/>
          </a:xfrm>
          <a:prstGeom prst="rect">
            <a:avLst/>
          </a:prstGeom>
          <a:noFill/>
        </p:spPr>
      </p:pic>
      <p:pic>
        <p:nvPicPr>
          <p:cNvPr id="7" name="Picture 11" descr="C:\Users\25\Desktop\МО 28.11.24\8Hdso-MNki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928802"/>
            <a:ext cx="3268289" cy="4357718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85728"/>
            <a:ext cx="8858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школой и семьёй</a:t>
            </a:r>
          </a:p>
        </p:txBody>
      </p:sp>
      <p:pic>
        <p:nvPicPr>
          <p:cNvPr id="5" name="Picture 2" descr="C:\Users\25\Desktop\МО 28.11.24\7RxNCQsqeP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14488"/>
            <a:ext cx="2786082" cy="4071966"/>
          </a:xfrm>
          <a:prstGeom prst="rect">
            <a:avLst/>
          </a:prstGeom>
          <a:noFill/>
        </p:spPr>
      </p:pic>
      <p:pic>
        <p:nvPicPr>
          <p:cNvPr id="7" name="Picture 3" descr="C:\Users\25\Desktop\МО 28.11.24\j-VUKxX014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643050"/>
            <a:ext cx="2857520" cy="4103077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25\Desktop\6e32878542a4a6b86e640204d951fbf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9" y="2143116"/>
            <a:ext cx="72866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14724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Инклюзивная образовательная среда - включение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иностранных граждан в российское образовательное пространство с сохранением культуры и идентичности, связанных со страной исхода. 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Инклюзивная образовательная среда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совокупность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мер, процедур, программ, правил и действий, которые создают школьную культуру, где разнообразие человеческих потребностей и ценностей не мешает, а способствует успеху и воспринимается как норма.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33246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A50E8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инклюзивной образовательной среды   с  детьми иностранных граждан необходимо учитывать : </a:t>
            </a:r>
            <a:endParaRPr lang="ru-RU" sz="2400" b="1" dirty="0" smtClean="0">
              <a:solidFill>
                <a:srgbClr val="A50E82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400" b="1" dirty="0">
              <a:solidFill>
                <a:srgbClr val="A50E82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400" b="1" dirty="0">
              <a:solidFill>
                <a:srgbClr val="A50E82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>
                <a:solidFill>
                  <a:srgbClr val="A50E8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–недостаточный уровень владения русским языком; </a:t>
            </a:r>
          </a:p>
          <a:p>
            <a:pPr lvl="0" algn="just"/>
            <a:r>
              <a:rPr lang="ru-RU" sz="2400" b="1" dirty="0">
                <a:solidFill>
                  <a:srgbClr val="A50E8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–несоответствие между уровнем знаний, полученных в стране исхода, и российскими образовательными стандартами; </a:t>
            </a:r>
          </a:p>
          <a:p>
            <a:pPr lvl="0" algn="just"/>
            <a:r>
              <a:rPr lang="ru-RU" sz="2400" b="1" dirty="0">
                <a:solidFill>
                  <a:srgbClr val="A50E8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–эмоциональные трудности, вызванные переживанием миграционного стресса; </a:t>
            </a:r>
          </a:p>
          <a:p>
            <a:pPr lvl="0" algn="just"/>
            <a:r>
              <a:rPr lang="ru-RU" sz="2400" b="1" dirty="0">
                <a:solidFill>
                  <a:srgbClr val="A50E8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–отсутствие или нехватка социальных навыков, соответствующих возрасту, присутствующих у представителей принимающего общества; </a:t>
            </a:r>
          </a:p>
          <a:p>
            <a:pPr lvl="0" algn="just"/>
            <a:r>
              <a:rPr lang="ru-RU" sz="2400" b="1" dirty="0" smtClean="0">
                <a:solidFill>
                  <a:srgbClr val="A50E8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–нормы </a:t>
            </a:r>
            <a:r>
              <a:rPr lang="ru-RU" sz="2400" b="1" dirty="0">
                <a:solidFill>
                  <a:srgbClr val="A50E8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правила культуры страны исхода, отличаются от принятых в </a:t>
            </a:r>
            <a:r>
              <a:rPr lang="ru-RU" sz="2400" b="1" dirty="0" smtClean="0">
                <a:solidFill>
                  <a:srgbClr val="A50E82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sz="2400" b="1" dirty="0">
              <a:solidFill>
                <a:srgbClr val="A50E82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4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«Программа социализации и психологической адаптации несовершеннолетних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граждан»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образовательной среды, обеспечивающей включение несовершеннолетних иностранных граждан в российское образовательное пространство с сохранением культуры и идентичности, связанных со страной исхода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57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8370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педагогическим коллективом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717032"/>
            <a:ext cx="28803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Межкультурная 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3573016"/>
            <a:ext cx="360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информационно – методического сопровождения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403648" y="1586496"/>
            <a:ext cx="864096" cy="17704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349152" y="1564355"/>
            <a:ext cx="815135" cy="17926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52400"/>
            <a:ext cx="8784976" cy="9906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Индивидуальное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психолого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– педагогическое сопровождение несовершеннолетних иностранных граждан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19200"/>
            <a:ext cx="8784976" cy="5638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5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психолого-педагогического </a:t>
            </a:r>
            <a:r>
              <a:rPr lang="ru-RU" sz="45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консилиума и работа педагога - психолога</a:t>
            </a:r>
          </a:p>
          <a:p>
            <a:pPr marL="0" indent="0">
              <a:buNone/>
            </a:pPr>
            <a:r>
              <a:rPr lang="ru-RU" dirty="0" smtClean="0"/>
              <a:t>.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оценка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индивидуального сопровождения обучающихся - детей иностранных граждан; 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организация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психолого-педагогического консилиума 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выявлении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трудностей в освоении образовательных программ, особенностей в развитии, социальной адаптации и поведении обучающихся для последующего принятия решений по организации психолого-педагогического 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сопровождения; </a:t>
            </a:r>
            <a:endParaRPr lang="ru-RU" sz="2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анализ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особых образовательных потребностей детей иностранных граждан, выявление детей, нуждающихся в адресной поддержке, и выработка общей стратегии индивидуального сопровождения каждого такого обучающегося; 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разработка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реализация индивидуального плана, для каждого обучающегося; 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осуществление психолого-педагогического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сопровождения, организация наблюдения за эмоциональным состоянием личности ребенка, его адаптацией и развитием социальных навыков ребенка; 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организация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текущей работы и внесения необходимых корректировок в индивидуальный </a:t>
            </a: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план, ежегодный </a:t>
            </a:r>
            <a:r>
              <a:rPr lang="ru-RU" sz="2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проделанной работы и оценка ее эффективности.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14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35280" cy="14043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Психолого-педагогическое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детей иностранных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языковой адаптации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«Программа дополнительного обучения русскому языку иностранных граждан, не прошедших тестирование для приема в общеобразовательную организацию (начальное, основное, среднее общее образование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методике РКИ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«Речевая практика»</a:t>
            </a:r>
          </a:p>
        </p:txBody>
      </p:sp>
    </p:spTree>
    <p:extLst>
      <p:ext uri="{BB962C8B-B14F-4D97-AF65-F5344CB8AC3E}">
        <p14:creationId xmlns:p14="http://schemas.microsoft.com/office/powerpoint/2010/main" val="391364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57166"/>
            <a:ext cx="76438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адаптация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внеурочную деятельность по программе «Речевая практика» </a:t>
            </a: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https://sun9-78.userapi.com/impg/YK49MMRBnZpziIEbf5DjspElSbluiJflNL9BFw/jTz8GCNd7dc.jpg?size=965x2160&amp;quality=95&amp;sign=813dbb2e1a97ab421190150b7e3548f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94606"/>
            <a:ext cx="3114668" cy="4762442"/>
          </a:xfrm>
          <a:prstGeom prst="rect">
            <a:avLst/>
          </a:prstGeom>
          <a:noFill/>
        </p:spPr>
      </p:pic>
      <p:pic>
        <p:nvPicPr>
          <p:cNvPr id="6" name="Picture 7" descr="C:\Users\25\Desktop\МО 28.11.24\GYJ_tcaouT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7842" y="2016217"/>
            <a:ext cx="2928958" cy="4513059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1602</TotalTime>
  <Words>551</Words>
  <Application>Microsoft Office PowerPoint</Application>
  <PresentationFormat>Экран (4:3)</PresentationFormat>
  <Paragraphs>63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Индивидуальное психолого – педагогическое сопровождение несовершеннолетних иностранных граждан</vt:lpstr>
      <vt:lpstr>  3. Психолого-педагогическое сопровождение детей иностранных граждан: поддержка языковой адаптации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Подснежник</cp:lastModifiedBy>
  <cp:revision>39</cp:revision>
  <dcterms:created xsi:type="dcterms:W3CDTF">2023-10-23T19:04:24Z</dcterms:created>
  <dcterms:modified xsi:type="dcterms:W3CDTF">2025-08-19T16:37:36Z</dcterms:modified>
</cp:coreProperties>
</file>